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Caveat" panose="020B0604020202020204" charset="0"/>
      <p:regular r:id="rId17"/>
      <p:bold r:id="rId18"/>
    </p:embeddedFont>
    <p:embeddedFont>
      <p:font typeface="DM Sans" pitchFamily="2" charset="0"/>
      <p:regular r:id="rId19"/>
      <p:bold r:id="rId20"/>
      <p:italic r:id="rId21"/>
      <p:boldItalic r:id="rId22"/>
    </p:embeddedFont>
    <p:embeddedFont>
      <p:font typeface="DM Sans Medium" pitchFamily="2" charset="0"/>
      <p:regular r:id="rId23"/>
      <p:bold r:id="rId24"/>
      <p:italic r:id="rId25"/>
      <p:boldItalic r:id="rId26"/>
    </p:embeddedFont>
    <p:embeddedFont>
      <p:font typeface="Inconsolata" pitchFamily="1" charset="0"/>
      <p:regular r:id="rId27"/>
      <p:bold r:id="rId28"/>
    </p:embeddedFont>
    <p:embeddedFont>
      <p:font typeface="Oswald" panose="00000500000000000000" pitchFamily="2" charset="0"/>
      <p:regular r:id="rId29"/>
      <p:bold r:id="rId30"/>
    </p:embeddedFont>
    <p:embeddedFont>
      <p:font typeface="Oswald Light" panose="00000400000000000000" pitchFamily="2" charset="0"/>
      <p:regular r:id="rId31"/>
      <p:bold r:id="rId32"/>
    </p:embeddedFont>
    <p:embeddedFont>
      <p:font typeface="Oswald Medium" panose="00000600000000000000" pitchFamily="2" charset="0"/>
      <p:regular r:id="rId33"/>
      <p:bold r:id="rId34"/>
    </p:embeddedFont>
    <p:embeddedFont>
      <p:font typeface="Pacifico" panose="00000500000000000000" pitchFamily="2" charset="0"/>
      <p:regular r:id="rId35"/>
    </p:embeddedFont>
    <p:embeddedFont>
      <p:font typeface="Roboto" panose="02000000000000000000" pitchFamily="2" charset="0"/>
      <p:regular r:id="rId36"/>
      <p:bold r:id="rId37"/>
      <p:italic r:id="rId38"/>
      <p:boldItalic r:id="rId39"/>
    </p:embeddedFont>
    <p:embeddedFont>
      <p:font typeface="Roboto Light" panose="02000000000000000000" pitchFamily="2" charset="0"/>
      <p:regular r:id="rId40"/>
      <p:bold r:id="rId41"/>
      <p:italic r:id="rId42"/>
      <p:boldItalic r:id="rId43"/>
    </p:embeddedFont>
    <p:embeddedFont>
      <p:font typeface="Roboto Medium" panose="02000000000000000000" pitchFamily="2" charset="0"/>
      <p:regular r:id="rId44"/>
      <p:bold r:id="rId45"/>
      <p:italic r:id="rId46"/>
      <p:boldItalic r:id="rId47"/>
    </p:embeddedFont>
    <p:embeddedFont>
      <p:font typeface="Roboto Thin"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908">
          <p15:clr>
            <a:srgbClr val="A4A3A4"/>
          </p15:clr>
        </p15:guide>
        <p15:guide id="2" pos="321">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3BACED-5482-4CC5-9549-EBCEDF1145C5}">
  <a:tblStyle styleId="{423BACED-5482-4CC5-9549-EBCEDF1145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pos="3908"/>
        <p:guide pos="321"/>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font" Target="fonts/font31.fntdata"/><Relationship Id="rId50" Type="http://schemas.openxmlformats.org/officeDocument/2006/relationships/font" Target="fonts/font34.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notesMaster" Target="notesMasters/notesMaster1.xml"/><Relationship Id="rId29" Type="http://schemas.openxmlformats.org/officeDocument/2006/relationships/font" Target="fonts/font13.fntdata"/><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font" Target="fonts/font28.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3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20" Type="http://schemas.openxmlformats.org/officeDocument/2006/relationships/font" Target="fonts/font4.fntdata"/><Relationship Id="rId41" Type="http://schemas.openxmlformats.org/officeDocument/2006/relationships/font" Target="fonts/font2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f965a8da72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f965a8da72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f965a8da72_0_1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f965a8da72_0_1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f965a8da72_0_1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f965a8da72_0_1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965a8da72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965a8da72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965a8da72_0_1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f965a8da72_0_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965a8da72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f965a8da72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65a8da72_0_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f965a8da72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965a8da72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965a8da72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965a8da72_0_1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f965a8da72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f965a8da72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f965a8da72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f965a8da72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f965a8da72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f965a8da72_0_1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f965a8da72_0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965a8da72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965a8da72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 name="Google Shape;55;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 name="Google Shape;5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64" name="Google Shape;64;p1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66" name="Google Shape;66;p15"/>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1" name="Google Shape;71;p1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2" name="Google Shape;72;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3" name="Google Shape;73;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 name="Google Shape;76;p1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 name="Google Shape;77;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1" name="Google Shape;81;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2" name="Google Shape;82;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 name="Google Shape;83;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 name="Google Shape;85;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6" name="Google Shape;86;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 name="Google Shape;89;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0" name="Google Shape;90;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6" name="Google Shape;96;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7" name="Google Shape;97;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1" name="Google Shape;101;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2" name="Google Shape;102;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3" name="Google Shape;103;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 name="Google Shape;106;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7" name="Google Shape;107;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8" name="Google Shape;108;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9" name="Google Shape;10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0" name="Google Shape;120;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1" name="Google Shape;121;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2" name="Google Shape;13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3" name="Google Shape;13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5" name="Google Shape;13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2" name="Google Shape;142;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0" name="Google Shape;160;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2" name="Google Shape;162;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5" name="Google Shape;165;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6" name="Google Shape;166;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1" name="Google Shape;171;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0" name="Google Shape;180;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3"/>
        <p:cNvGrpSpPr/>
        <p:nvPr/>
      </p:nvGrpSpPr>
      <p:grpSpPr>
        <a:xfrm>
          <a:off x="0" y="0"/>
          <a:ext cx="0" cy="0"/>
          <a:chOff x="0" y="0"/>
          <a:chExt cx="0" cy="0"/>
        </a:xfrm>
      </p:grpSpPr>
      <p:sp>
        <p:nvSpPr>
          <p:cNvPr id="184" name="Google Shape;18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{423BACED-5482-4CC5-9549-EBCEDF1145C5}</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{423BACED-5482-4CC5-9549-EBCEDF1145C5}</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6" name="Google Shape;196;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4" name="Google Shape;204;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5" name="Google Shape;205;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9" name="Google Shape;20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 name="Google Shape;215;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0" name="Google Shape;220;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34" name="Google Shape;234;p32"/>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35" name="Google Shape;235;p3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0" name="Google Shape;240;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3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58" name="Google Shape;258;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9" name="Google Shape;259;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60" name="Google Shape;260;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61" name="Google Shape;261;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 name="Google Shape;26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7" name="Google Shape;267;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 name="Google Shape;269;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0" name="Google Shape;270;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1" name="Google Shape;271;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2" name="Google Shape;272;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7" name="Google Shape;2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 name="Google Shape;27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92" name="Google Shape;292;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3" name="Google Shape;293;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7" name="Google Shape;297;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8" name="Google Shape;298;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9" name="Google Shape;299;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4" name="Google Shape;30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6" name="Google Shape;33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 name="Google Shape;37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3" name="Google Shape;37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4" name="Google Shape;374;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11"/>
        <p:cNvGrpSpPr/>
        <p:nvPr/>
      </p:nvGrpSpPr>
      <p:grpSpPr>
        <a:xfrm>
          <a:off x="0" y="0"/>
          <a:ext cx="0" cy="0"/>
          <a:chOff x="0" y="0"/>
          <a:chExt cx="0" cy="0"/>
        </a:xfrm>
      </p:grpSpPr>
      <p:sp>
        <p:nvSpPr>
          <p:cNvPr id="412" name="Google Shape;412;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4" name="Google Shape;414;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5" name="Google Shape;415;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7" name="Google Shape;417;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5" name="Google Shape;425;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30" name="Google Shape;430;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32" name="Google Shape;432;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7" name="Google Shape;43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0" name="Google Shape;440;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2" name="Google Shape;442;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5" name="Google Shape;445;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8" name="Google Shape;448;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9"/>
        <p:cNvGrpSpPr/>
        <p:nvPr/>
      </p:nvGrpSpPr>
      <p:grpSpPr>
        <a:xfrm>
          <a:off x="0" y="0"/>
          <a:ext cx="0" cy="0"/>
          <a:chOff x="0" y="0"/>
          <a:chExt cx="0" cy="0"/>
        </a:xfrm>
      </p:grpSpPr>
      <p:sp>
        <p:nvSpPr>
          <p:cNvPr id="450" name="Google Shape;450;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 name="Google Shape;456;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7" name="Google Shape;457;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8" name="Google Shape;458;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0" name="Google Shape;460;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8" name="Google Shape;468;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 name="Google Shape;470;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72"/>
        <p:cNvGrpSpPr/>
        <p:nvPr/>
      </p:nvGrpSpPr>
      <p:grpSpPr>
        <a:xfrm>
          <a:off x="0" y="0"/>
          <a:ext cx="0" cy="0"/>
          <a:chOff x="0" y="0"/>
          <a:chExt cx="0" cy="0"/>
        </a:xfrm>
      </p:grpSpPr>
      <p:sp>
        <p:nvSpPr>
          <p:cNvPr id="473" name="Google Shape;473;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0" name="Google Shape;490;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95"/>
        <p:cNvGrpSpPr/>
        <p:nvPr/>
      </p:nvGrpSpPr>
      <p:grpSpPr>
        <a:xfrm>
          <a:off x="0" y="0"/>
          <a:ext cx="0" cy="0"/>
          <a:chOff x="0" y="0"/>
          <a:chExt cx="0" cy="0"/>
        </a:xfrm>
      </p:grpSpPr>
      <p:sp>
        <p:nvSpPr>
          <p:cNvPr id="496" name="Google Shape;496;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 name="Google Shape;502;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3" name="Google Shape;503;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6" name="Google Shape;506;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3" name="Google Shape;513;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21" name="Google Shape;52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2" name="Google Shape;52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3" name="Google Shape;523;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5" name="Google Shape;525;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4" name="Google Shape;544;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7" name="Google Shape;547;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1" name="Google Shape;551;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52" name="Google Shape;552;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5" name="Google Shape;555;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7" name="Google Shape;567;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3" name="Google Shape;573;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7" name="Google Shape;587;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1" name="Google Shape;591;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5" name="Google Shape;595;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6" name="Google Shape;596;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599" name="Google Shape;599;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0" name="Google Shape;600;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01" name="Google Shape;601;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2" name="Google Shape;602;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3" name="Google Shape;603;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604" name="Google Shape;604;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7" name="Google Shape;607;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10" name="Google Shape;610;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8" name="Google Shape;618;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19"/>
        <p:cNvGrpSpPr/>
        <p:nvPr/>
      </p:nvGrpSpPr>
      <p:grpSpPr>
        <a:xfrm>
          <a:off x="0" y="0"/>
          <a:ext cx="0" cy="0"/>
          <a:chOff x="0" y="0"/>
          <a:chExt cx="0" cy="0"/>
        </a:xfrm>
      </p:grpSpPr>
      <p:pic>
        <p:nvPicPr>
          <p:cNvPr id="620" name="Google Shape;620;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1" name="Google Shape;621;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22" name="Google Shape;622;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3" name="Google Shape;623;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24" name="Google Shape;624;p58"/>
          <p:cNvGrpSpPr/>
          <p:nvPr/>
        </p:nvGrpSpPr>
        <p:grpSpPr>
          <a:xfrm>
            <a:off x="4167150" y="1202575"/>
            <a:ext cx="809700" cy="809700"/>
            <a:chOff x="1457325" y="1219200"/>
            <a:chExt cx="809700" cy="809700"/>
          </a:xfrm>
        </p:grpSpPr>
        <p:sp>
          <p:nvSpPr>
            <p:cNvPr id="625" name="Google Shape;625;p58"/>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58"/>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8" name="Google Shape;628;p58"/>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9"/>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900"/>
              <a:t>Advanced CSS</a:t>
            </a:r>
            <a:endParaRPr sz="3900"/>
          </a:p>
        </p:txBody>
      </p:sp>
      <p:sp>
        <p:nvSpPr>
          <p:cNvPr id="634" name="Google Shape;634;p59"/>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6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can we learn to build these features?</a:t>
            </a:r>
            <a:endParaRPr/>
          </a:p>
        </p:txBody>
      </p:sp>
      <p:sp>
        <p:nvSpPr>
          <p:cNvPr id="764" name="Google Shape;764;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cxnSp>
        <p:nvCxnSpPr>
          <p:cNvPr id="769" name="Google Shape;769;p69"/>
          <p:cNvCxnSpPr/>
          <p:nvPr/>
        </p:nvCxnSpPr>
        <p:spPr>
          <a:xfrm>
            <a:off x="2219900" y="2463325"/>
            <a:ext cx="1330200" cy="2136000"/>
          </a:xfrm>
          <a:prstGeom prst="straightConnector1">
            <a:avLst/>
          </a:prstGeom>
          <a:noFill/>
          <a:ln w="28575" cap="flat" cmpd="sng">
            <a:solidFill>
              <a:srgbClr val="00D6CB"/>
            </a:solidFill>
            <a:prstDash val="solid"/>
            <a:round/>
            <a:headEnd type="none" w="med" len="med"/>
            <a:tailEnd type="none" w="med" len="med"/>
          </a:ln>
        </p:spPr>
      </p:cxnSp>
      <p:cxnSp>
        <p:nvCxnSpPr>
          <p:cNvPr id="770" name="Google Shape;770;p69"/>
          <p:cNvCxnSpPr/>
          <p:nvPr/>
        </p:nvCxnSpPr>
        <p:spPr>
          <a:xfrm flipH="1">
            <a:off x="882800" y="2362075"/>
            <a:ext cx="1330200" cy="2136000"/>
          </a:xfrm>
          <a:prstGeom prst="straightConnector1">
            <a:avLst/>
          </a:prstGeom>
          <a:noFill/>
          <a:ln w="28575" cap="flat" cmpd="sng">
            <a:solidFill>
              <a:srgbClr val="00D6CB"/>
            </a:solidFill>
            <a:prstDash val="solid"/>
            <a:round/>
            <a:headEnd type="none" w="med" len="med"/>
            <a:tailEnd type="none" w="med" len="med"/>
          </a:ln>
        </p:spPr>
      </p:cxnSp>
      <p:sp>
        <p:nvSpPr>
          <p:cNvPr id="771" name="Google Shape;771;p69"/>
          <p:cNvSpPr/>
          <p:nvPr/>
        </p:nvSpPr>
        <p:spPr>
          <a:xfrm>
            <a:off x="6280275" y="403832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72" name="Google Shape;772;p69"/>
          <p:cNvSpPr/>
          <p:nvPr/>
        </p:nvSpPr>
        <p:spPr>
          <a:xfrm>
            <a:off x="6280275" y="307997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73" name="Google Shape;773;p69"/>
          <p:cNvSpPr/>
          <p:nvPr/>
        </p:nvSpPr>
        <p:spPr>
          <a:xfrm>
            <a:off x="6280275" y="2121650"/>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74" name="Google Shape;774;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marL="0" lvl="0" indent="0" algn="l" rtl="0">
              <a:spcBef>
                <a:spcPts val="0"/>
              </a:spcBef>
              <a:spcAft>
                <a:spcPts val="0"/>
              </a:spcAft>
              <a:buNone/>
            </a:pPr>
            <a:endParaRPr/>
          </a:p>
        </p:txBody>
      </p:sp>
      <p:sp>
        <p:nvSpPr>
          <p:cNvPr id="775" name="Google Shape;775;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76" name="Google Shape;776;p69"/>
          <p:cNvSpPr txBox="1">
            <a:spLocks noGrp="1"/>
          </p:cNvSpPr>
          <p:nvPr>
            <p:ph type="subTitle" idx="1"/>
          </p:nvPr>
        </p:nvSpPr>
        <p:spPr>
          <a:xfrm>
            <a:off x="0" y="675975"/>
            <a:ext cx="9144000" cy="741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is a unique language, as it gives the developer many options for how to accomplish a goal. </a:t>
            </a:r>
            <a:endParaRPr/>
          </a:p>
        </p:txBody>
      </p:sp>
      <p:sp>
        <p:nvSpPr>
          <p:cNvPr id="777" name="Google Shape;777;p69"/>
          <p:cNvSpPr txBox="1"/>
          <p:nvPr/>
        </p:nvSpPr>
        <p:spPr>
          <a:xfrm>
            <a:off x="1012525" y="1452700"/>
            <a:ext cx="23709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78" name="Google Shape;778;p69"/>
          <p:cNvSpPr txBox="1"/>
          <p:nvPr/>
        </p:nvSpPr>
        <p:spPr>
          <a:xfrm>
            <a:off x="5524725" y="1440875"/>
            <a:ext cx="3442500" cy="6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79" name="Google Shape;779;p69"/>
          <p:cNvSpPr/>
          <p:nvPr/>
        </p:nvSpPr>
        <p:spPr>
          <a:xfrm>
            <a:off x="1852537" y="1980500"/>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80" name="Google Shape;780;p69"/>
          <p:cNvSpPr/>
          <p:nvPr/>
        </p:nvSpPr>
        <p:spPr>
          <a:xfrm>
            <a:off x="1285853" y="306797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81" name="Google Shape;781;p69"/>
          <p:cNvSpPr/>
          <p:nvPr/>
        </p:nvSpPr>
        <p:spPr>
          <a:xfrm>
            <a:off x="2417009" y="306798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82" name="Google Shape;782;p69"/>
          <p:cNvSpPr/>
          <p:nvPr/>
        </p:nvSpPr>
        <p:spPr>
          <a:xfrm>
            <a:off x="59495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83" name="Google Shape;783;p69"/>
          <p:cNvSpPr/>
          <p:nvPr/>
        </p:nvSpPr>
        <p:spPr>
          <a:xfrm>
            <a:off x="310790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84" name="Google Shape;784;p69"/>
          <p:cNvSpPr/>
          <p:nvPr/>
        </p:nvSpPr>
        <p:spPr>
          <a:xfrm>
            <a:off x="6204075" y="2037975"/>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t>Hello</a:t>
            </a:r>
            <a:r>
              <a:rPr lang="en" sz="2100"/>
              <a:t>, World!</a:t>
            </a:r>
            <a:endParaRPr sz="2100"/>
          </a:p>
        </p:txBody>
      </p:sp>
      <p:sp>
        <p:nvSpPr>
          <p:cNvPr id="785" name="Google Shape;785;p69"/>
          <p:cNvSpPr/>
          <p:nvPr/>
        </p:nvSpPr>
        <p:spPr>
          <a:xfrm>
            <a:off x="6204075" y="3000038"/>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latin typeface="Pacifico"/>
                <a:ea typeface="Pacifico"/>
                <a:cs typeface="Pacifico"/>
                <a:sym typeface="Pacifico"/>
              </a:rPr>
              <a:t>Hello</a:t>
            </a:r>
            <a:r>
              <a:rPr lang="en" sz="2100"/>
              <a:t>, World!</a:t>
            </a:r>
            <a:endParaRPr sz="2100"/>
          </a:p>
        </p:txBody>
      </p:sp>
      <p:sp>
        <p:nvSpPr>
          <p:cNvPr id="786" name="Google Shape;786;p69"/>
          <p:cNvSpPr/>
          <p:nvPr/>
        </p:nvSpPr>
        <p:spPr>
          <a:xfrm>
            <a:off x="6204075" y="3962113"/>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solidFill>
                  <a:srgbClr val="E51470"/>
                </a:solidFill>
              </a:rPr>
              <a:t>Hello</a:t>
            </a:r>
            <a:r>
              <a:rPr lang="en" sz="2100"/>
              <a:t>, World!</a:t>
            </a:r>
            <a:endParaRPr sz="2100"/>
          </a:p>
        </p:txBody>
      </p:sp>
      <p:sp>
        <p:nvSpPr>
          <p:cNvPr id="787" name="Google Shape;787;p69"/>
          <p:cNvSpPr/>
          <p:nvPr/>
        </p:nvSpPr>
        <p:spPr>
          <a:xfrm>
            <a:off x="4484150" y="3000050"/>
            <a:ext cx="767700" cy="384000"/>
          </a:xfrm>
          <a:prstGeom prst="homePlate">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0"/>
          <p:cNvSpPr txBox="1">
            <a:spLocks noGrp="1"/>
          </p:cNvSpPr>
          <p:nvPr>
            <p:ph type="title"/>
          </p:nvPr>
        </p:nvSpPr>
        <p:spPr>
          <a:xfrm>
            <a:off x="25" y="274800"/>
            <a:ext cx="8301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400"/>
              <a:t>The best way to build CSS knowledge is to build apps and experiment with what does or doesn’t work!</a:t>
            </a:r>
            <a:endParaRPr sz="3400"/>
          </a:p>
        </p:txBody>
      </p:sp>
      <p:sp>
        <p:nvSpPr>
          <p:cNvPr id="793" name="Google Shape;79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99" name="Google Shape;799;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Try some of the following techniques to learn CSS:</a:t>
            </a:r>
            <a:endParaRPr/>
          </a:p>
        </p:txBody>
      </p:sp>
      <p:sp>
        <p:nvSpPr>
          <p:cNvPr id="800" name="Google Shape;800;p71"/>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01" name="Google Shape;801;p71"/>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Read the docs and practice with the provided examples.</a:t>
            </a:r>
            <a:endParaRPr sz="1800"/>
          </a:p>
        </p:txBody>
      </p:sp>
      <p:sp>
        <p:nvSpPr>
          <p:cNvPr id="802" name="Google Shape;802;p71"/>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Reverse-engineer finished code to see how it was created.</a:t>
            </a:r>
            <a:endParaRPr sz="1800"/>
          </a:p>
        </p:txBody>
      </p:sp>
      <p:sp>
        <p:nvSpPr>
          <p:cNvPr id="803" name="Google Shape;803;p71"/>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Build something from scratch.</a:t>
            </a:r>
            <a:endParaRPr sz="1800"/>
          </a:p>
        </p:txBody>
      </p:sp>
      <p:sp>
        <p:nvSpPr>
          <p:cNvPr id="804" name="Google Shape;804;p71"/>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Debug a broken app using Chrome DevTools.</a:t>
            </a:r>
            <a:endParaRPr sz="1800"/>
          </a:p>
        </p:txBody>
      </p:sp>
      <p:sp>
        <p:nvSpPr>
          <p:cNvPr id="805" name="Google Shape;805;p71"/>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And most importantly, ask questions!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0" name="Google Shape;640;p6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Why do we use CSS?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We Use CSS</a:t>
            </a:r>
            <a:endParaRPr>
              <a:solidFill>
                <a:schemeClr val="dk1"/>
              </a:solidFill>
            </a:endParaRPr>
          </a:p>
          <a:p>
            <a:pPr marL="0" lvl="0" indent="0" algn="l" rtl="0">
              <a:spcBef>
                <a:spcPts val="0"/>
              </a:spcBef>
              <a:spcAft>
                <a:spcPts val="0"/>
              </a:spcAft>
              <a:buNone/>
            </a:pPr>
            <a:endParaRPr/>
          </a:p>
        </p:txBody>
      </p:sp>
      <p:sp>
        <p:nvSpPr>
          <p:cNvPr id="646" name="Google Shape;646;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7" name="Google Shape;647;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allows us to make plain HTML content look clean and presentable to users. </a:t>
            </a:r>
            <a:endParaRPr/>
          </a:p>
        </p:txBody>
      </p:sp>
      <p:pic>
        <p:nvPicPr>
          <p:cNvPr id="648" name="Google Shape;648;p61"/>
          <p:cNvPicPr preferRelativeResize="0"/>
          <p:nvPr/>
        </p:nvPicPr>
        <p:blipFill>
          <a:blip r:embed="rId3">
            <a:alphaModFix/>
          </a:blip>
          <a:stretch>
            <a:fillRect/>
          </a:stretch>
        </p:blipFill>
        <p:spPr>
          <a:xfrm>
            <a:off x="266337" y="1330263"/>
            <a:ext cx="3556425" cy="3296890"/>
          </a:xfrm>
          <a:prstGeom prst="rect">
            <a:avLst/>
          </a:prstGeom>
          <a:noFill/>
          <a:ln>
            <a:noFill/>
          </a:ln>
        </p:spPr>
      </p:pic>
      <p:pic>
        <p:nvPicPr>
          <p:cNvPr id="649" name="Google Shape;649;p61"/>
          <p:cNvPicPr preferRelativeResize="0"/>
          <p:nvPr/>
        </p:nvPicPr>
        <p:blipFill>
          <a:blip r:embed="rId4">
            <a:alphaModFix/>
          </a:blip>
          <a:stretch>
            <a:fillRect/>
          </a:stretch>
        </p:blipFill>
        <p:spPr>
          <a:xfrm>
            <a:off x="5321228" y="1330263"/>
            <a:ext cx="3556425" cy="3296890"/>
          </a:xfrm>
          <a:prstGeom prst="rect">
            <a:avLst/>
          </a:prstGeom>
          <a:noFill/>
          <a:ln>
            <a:noFill/>
          </a:ln>
        </p:spPr>
      </p:pic>
      <p:sp>
        <p:nvSpPr>
          <p:cNvPr id="650" name="Google Shape;650;p61"/>
          <p:cNvSpPr/>
          <p:nvPr/>
        </p:nvSpPr>
        <p:spPr>
          <a:xfrm>
            <a:off x="4218348" y="2415300"/>
            <a:ext cx="780900" cy="925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are some features of </a:t>
            </a:r>
            <a:br>
              <a:rPr lang="en"/>
            </a:br>
            <a:r>
              <a:rPr lang="en"/>
              <a:t>a well-designed app? </a:t>
            </a:r>
            <a:endParaRPr/>
          </a:p>
        </p:txBody>
      </p:sp>
      <p:sp>
        <p:nvSpPr>
          <p:cNvPr id="656" name="Google Shape;656;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3"/>
          <p:cNvSpPr txBox="1">
            <a:spLocks noGrp="1"/>
          </p:cNvSpPr>
          <p:nvPr>
            <p:ph type="title"/>
          </p:nvPr>
        </p:nvSpPr>
        <p:spPr>
          <a:xfrm>
            <a:off x="-12300" y="0"/>
            <a:ext cx="61377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Features of Well-Designed Apps	</a:t>
            </a:r>
            <a:endParaRPr/>
          </a:p>
        </p:txBody>
      </p:sp>
      <p:sp>
        <p:nvSpPr>
          <p:cNvPr id="662" name="Google Shape;66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63" name="Google Shape;663;p63"/>
          <p:cNvSpPr/>
          <p:nvPr/>
        </p:nvSpPr>
        <p:spPr>
          <a:xfrm>
            <a:off x="1362450" y="1071650"/>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3"/>
          <p:cNvSpPr txBox="1">
            <a:spLocks noGrp="1"/>
          </p:cNvSpPr>
          <p:nvPr>
            <p:ph type="subTitle" idx="1"/>
          </p:nvPr>
        </p:nvSpPr>
        <p:spPr>
          <a:xfrm>
            <a:off x="25" y="1090825"/>
            <a:ext cx="5438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Mobile-responsive layout</a:t>
            </a:r>
            <a:endParaRPr sz="1600">
              <a:latin typeface="Roboto"/>
              <a:ea typeface="Roboto"/>
              <a:cs typeface="Roboto"/>
              <a:sym typeface="Roboto"/>
            </a:endParaRPr>
          </a:p>
        </p:txBody>
      </p:sp>
      <p:sp>
        <p:nvSpPr>
          <p:cNvPr id="665" name="Google Shape;665;p63"/>
          <p:cNvSpPr/>
          <p:nvPr/>
        </p:nvSpPr>
        <p:spPr>
          <a:xfrm>
            <a:off x="1352550" y="1773925"/>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3"/>
          <p:cNvSpPr/>
          <p:nvPr/>
        </p:nvSpPr>
        <p:spPr>
          <a:xfrm>
            <a:off x="1352550" y="2464250"/>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3"/>
          <p:cNvSpPr/>
          <p:nvPr/>
        </p:nvSpPr>
        <p:spPr>
          <a:xfrm>
            <a:off x="1352550" y="3156975"/>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3"/>
          <p:cNvSpPr txBox="1">
            <a:spLocks noGrp="1"/>
          </p:cNvSpPr>
          <p:nvPr>
            <p:ph type="subTitle" idx="2"/>
          </p:nvPr>
        </p:nvSpPr>
        <p:spPr>
          <a:xfrm>
            <a:off x="-12175" y="1776350"/>
            <a:ext cx="5979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Good use of color contrast and space</a:t>
            </a:r>
            <a:endParaRPr sz="1600">
              <a:latin typeface="Roboto"/>
              <a:ea typeface="Roboto"/>
              <a:cs typeface="Roboto"/>
              <a:sym typeface="Roboto"/>
            </a:endParaRPr>
          </a:p>
        </p:txBody>
      </p:sp>
      <p:sp>
        <p:nvSpPr>
          <p:cNvPr id="669" name="Google Shape;669;p63"/>
          <p:cNvSpPr txBox="1">
            <a:spLocks noGrp="1"/>
          </p:cNvSpPr>
          <p:nvPr>
            <p:ph type="subTitle" idx="3"/>
          </p:nvPr>
        </p:nvSpPr>
        <p:spPr>
          <a:xfrm>
            <a:off x="100" y="2466675"/>
            <a:ext cx="59673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Readable font sizes</a:t>
            </a:r>
            <a:endParaRPr sz="1600">
              <a:latin typeface="Roboto"/>
              <a:ea typeface="Roboto"/>
              <a:cs typeface="Roboto"/>
              <a:sym typeface="Roboto"/>
            </a:endParaRPr>
          </a:p>
        </p:txBody>
      </p:sp>
      <p:sp>
        <p:nvSpPr>
          <p:cNvPr id="670" name="Google Shape;670;p63"/>
          <p:cNvSpPr txBox="1">
            <a:spLocks noGrp="1"/>
          </p:cNvSpPr>
          <p:nvPr>
            <p:ph type="subTitle" idx="4"/>
          </p:nvPr>
        </p:nvSpPr>
        <p:spPr>
          <a:xfrm>
            <a:off x="-12300" y="3156975"/>
            <a:ext cx="60423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Accessible design</a:t>
            </a:r>
            <a:endParaRPr sz="1600">
              <a:latin typeface="Roboto"/>
              <a:ea typeface="Roboto"/>
              <a:cs typeface="Roboto"/>
              <a:sym typeface="Roboto"/>
            </a:endParaRPr>
          </a:p>
        </p:txBody>
      </p:sp>
      <p:sp>
        <p:nvSpPr>
          <p:cNvPr id="671" name="Google Shape;671;p63"/>
          <p:cNvSpPr/>
          <p:nvPr/>
        </p:nvSpPr>
        <p:spPr>
          <a:xfrm>
            <a:off x="1364850" y="3849700"/>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3"/>
          <p:cNvSpPr txBox="1">
            <a:spLocks noGrp="1"/>
          </p:cNvSpPr>
          <p:nvPr>
            <p:ph type="subTitle" idx="5"/>
          </p:nvPr>
        </p:nvSpPr>
        <p:spPr>
          <a:xfrm>
            <a:off x="0" y="3849700"/>
            <a:ext cx="5979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Features that enhance the user’s experience</a:t>
            </a:r>
            <a:endParaRPr sz="1600">
              <a:latin typeface="Roboto"/>
              <a:ea typeface="Roboto"/>
              <a:cs typeface="Roboto"/>
              <a:sym typeface="Roboto"/>
            </a:endParaRPr>
          </a:p>
        </p:txBody>
      </p:sp>
      <p:sp>
        <p:nvSpPr>
          <p:cNvPr id="673" name="Google Shape;673;p63"/>
          <p:cNvSpPr/>
          <p:nvPr/>
        </p:nvSpPr>
        <p:spPr>
          <a:xfrm>
            <a:off x="450683" y="11294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74" name="Google Shape;674;p63"/>
          <p:cNvSpPr/>
          <p:nvPr/>
        </p:nvSpPr>
        <p:spPr>
          <a:xfrm rot="10800000" flipH="1">
            <a:off x="450683" y="14079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75" name="Google Shape;675;p63"/>
          <p:cNvSpPr/>
          <p:nvPr/>
        </p:nvSpPr>
        <p:spPr>
          <a:xfrm>
            <a:off x="450683" y="18143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76" name="Google Shape;676;p63"/>
          <p:cNvSpPr/>
          <p:nvPr/>
        </p:nvSpPr>
        <p:spPr>
          <a:xfrm rot="10800000" flipH="1">
            <a:off x="450683" y="20929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77" name="Google Shape;677;p63"/>
          <p:cNvSpPr/>
          <p:nvPr/>
        </p:nvSpPr>
        <p:spPr>
          <a:xfrm>
            <a:off x="450683" y="25302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78" name="Google Shape;678;p63"/>
          <p:cNvSpPr/>
          <p:nvPr/>
        </p:nvSpPr>
        <p:spPr>
          <a:xfrm rot="10800000" flipH="1">
            <a:off x="450683" y="28088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79" name="Google Shape;679;p63"/>
          <p:cNvSpPr/>
          <p:nvPr/>
        </p:nvSpPr>
        <p:spPr>
          <a:xfrm>
            <a:off x="450683" y="3213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80" name="Google Shape;680;p63"/>
          <p:cNvSpPr/>
          <p:nvPr/>
        </p:nvSpPr>
        <p:spPr>
          <a:xfrm rot="10800000" flipH="1">
            <a:off x="450683" y="3492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81" name="Google Shape;681;p63"/>
          <p:cNvSpPr/>
          <p:nvPr/>
        </p:nvSpPr>
        <p:spPr>
          <a:xfrm>
            <a:off x="450683" y="38976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82" name="Google Shape;682;p63"/>
          <p:cNvSpPr/>
          <p:nvPr/>
        </p:nvSpPr>
        <p:spPr>
          <a:xfrm rot="10800000" flipH="1">
            <a:off x="450683" y="41762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83" name="Google Shape;683;p63"/>
          <p:cNvSpPr/>
          <p:nvPr/>
        </p:nvSpPr>
        <p:spPr>
          <a:xfrm>
            <a:off x="6675525" y="638750"/>
            <a:ext cx="2170500" cy="3864000"/>
          </a:xfrm>
          <a:prstGeom prst="rect">
            <a:avLst/>
          </a:prstGeom>
          <a:solidFill>
            <a:srgbClr val="EB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4" name="Google Shape;684;p63"/>
          <p:cNvPicPr preferRelativeResize="0"/>
          <p:nvPr/>
        </p:nvPicPr>
        <p:blipFill>
          <a:blip r:embed="rId3">
            <a:alphaModFix/>
          </a:blip>
          <a:stretch>
            <a:fillRect/>
          </a:stretch>
        </p:blipFill>
        <p:spPr>
          <a:xfrm>
            <a:off x="6693225" y="594650"/>
            <a:ext cx="2133001" cy="1189131"/>
          </a:xfrm>
          <a:prstGeom prst="rect">
            <a:avLst/>
          </a:prstGeom>
          <a:noFill/>
          <a:ln>
            <a:noFill/>
          </a:ln>
        </p:spPr>
      </p:pic>
      <p:sp>
        <p:nvSpPr>
          <p:cNvPr id="685" name="Google Shape;685;p63"/>
          <p:cNvSpPr/>
          <p:nvPr/>
        </p:nvSpPr>
        <p:spPr>
          <a:xfrm>
            <a:off x="6676525" y="1704025"/>
            <a:ext cx="2170500" cy="446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6" name="Google Shape;686;p63"/>
          <p:cNvPicPr preferRelativeResize="0"/>
          <p:nvPr/>
        </p:nvPicPr>
        <p:blipFill>
          <a:blip r:embed="rId4">
            <a:alphaModFix/>
          </a:blip>
          <a:stretch>
            <a:fillRect/>
          </a:stretch>
        </p:blipFill>
        <p:spPr>
          <a:xfrm rot="5400000">
            <a:off x="4926987" y="1235675"/>
            <a:ext cx="5678626" cy="2824551"/>
          </a:xfrm>
          <a:prstGeom prst="rect">
            <a:avLst/>
          </a:prstGeom>
          <a:noFill/>
          <a:ln>
            <a:noFill/>
          </a:ln>
        </p:spPr>
      </p:pic>
      <p:sp>
        <p:nvSpPr>
          <p:cNvPr id="687" name="Google Shape;687;p63"/>
          <p:cNvSpPr txBox="1"/>
          <p:nvPr/>
        </p:nvSpPr>
        <p:spPr>
          <a:xfrm>
            <a:off x="6646725" y="1222225"/>
            <a:ext cx="2133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FFFFFF"/>
                </a:solidFill>
                <a:latin typeface="DM Sans Medium"/>
                <a:ea typeface="DM Sans Medium"/>
                <a:cs typeface="DM Sans Medium"/>
                <a:sym typeface="DM Sans Medium"/>
              </a:rPr>
              <a:t>Elevate</a:t>
            </a:r>
            <a:r>
              <a:rPr lang="en" sz="1700" i="1">
                <a:solidFill>
                  <a:srgbClr val="FFFFFF"/>
                </a:solidFill>
                <a:latin typeface="DM Sans Medium"/>
                <a:ea typeface="DM Sans Medium"/>
                <a:cs typeface="DM Sans Medium"/>
                <a:sym typeface="DM Sans Medium"/>
              </a:rPr>
              <a:t>360</a:t>
            </a:r>
            <a:endParaRPr sz="1700" i="1">
              <a:solidFill>
                <a:srgbClr val="FFFFFF"/>
              </a:solidFill>
              <a:latin typeface="DM Sans Medium"/>
              <a:ea typeface="DM Sans Medium"/>
              <a:cs typeface="DM Sans Medium"/>
              <a:sym typeface="DM Sans Medium"/>
            </a:endParaRPr>
          </a:p>
        </p:txBody>
      </p:sp>
      <p:cxnSp>
        <p:nvCxnSpPr>
          <p:cNvPr id="688" name="Google Shape;688;p63"/>
          <p:cNvCxnSpPr/>
          <p:nvPr/>
        </p:nvCxnSpPr>
        <p:spPr>
          <a:xfrm rot="10800000">
            <a:off x="8487300" y="957675"/>
            <a:ext cx="176100" cy="0"/>
          </a:xfrm>
          <a:prstGeom prst="straightConnector1">
            <a:avLst/>
          </a:prstGeom>
          <a:noFill/>
          <a:ln w="28575" cap="flat" cmpd="sng">
            <a:solidFill>
              <a:srgbClr val="E51470"/>
            </a:solidFill>
            <a:prstDash val="solid"/>
            <a:round/>
            <a:headEnd type="none" w="med" len="med"/>
            <a:tailEnd type="none" w="med" len="med"/>
          </a:ln>
        </p:spPr>
      </p:cxnSp>
      <p:cxnSp>
        <p:nvCxnSpPr>
          <p:cNvPr id="689" name="Google Shape;689;p63"/>
          <p:cNvCxnSpPr/>
          <p:nvPr/>
        </p:nvCxnSpPr>
        <p:spPr>
          <a:xfrm rot="10800000">
            <a:off x="8487300" y="1024350"/>
            <a:ext cx="176100" cy="0"/>
          </a:xfrm>
          <a:prstGeom prst="straightConnector1">
            <a:avLst/>
          </a:prstGeom>
          <a:noFill/>
          <a:ln w="28575" cap="flat" cmpd="sng">
            <a:solidFill>
              <a:srgbClr val="E51470"/>
            </a:solidFill>
            <a:prstDash val="solid"/>
            <a:round/>
            <a:headEnd type="none" w="med" len="med"/>
            <a:tailEnd type="none" w="med" len="med"/>
          </a:ln>
        </p:spPr>
      </p:cxnSp>
      <p:cxnSp>
        <p:nvCxnSpPr>
          <p:cNvPr id="690" name="Google Shape;690;p63"/>
          <p:cNvCxnSpPr/>
          <p:nvPr/>
        </p:nvCxnSpPr>
        <p:spPr>
          <a:xfrm rot="10800000">
            <a:off x="8487300" y="1091025"/>
            <a:ext cx="176100" cy="0"/>
          </a:xfrm>
          <a:prstGeom prst="straightConnector1">
            <a:avLst/>
          </a:prstGeom>
          <a:noFill/>
          <a:ln w="28575" cap="flat" cmpd="sng">
            <a:solidFill>
              <a:srgbClr val="E51470"/>
            </a:solidFill>
            <a:prstDash val="solid"/>
            <a:round/>
            <a:headEnd type="none" w="med" len="med"/>
            <a:tailEnd type="none" w="med" len="med"/>
          </a:ln>
        </p:spPr>
      </p:cxnSp>
      <p:sp>
        <p:nvSpPr>
          <p:cNvPr id="691" name="Google Shape;691;p63"/>
          <p:cNvSpPr/>
          <p:nvPr/>
        </p:nvSpPr>
        <p:spPr>
          <a:xfrm>
            <a:off x="6987075" y="1810075"/>
            <a:ext cx="1545300" cy="249900"/>
          </a:xfrm>
          <a:prstGeom prst="roundRect">
            <a:avLst>
              <a:gd name="adj" fmla="val 16667"/>
            </a:avLst>
          </a:prstGeom>
          <a:solidFill>
            <a:srgbClr val="FFFFFF"/>
          </a:solidFill>
          <a:ln w="9525" cap="flat" cmpd="sng">
            <a:solidFill>
              <a:srgbClr val="FF00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909C"/>
                </a:solidFill>
                <a:latin typeface="DM Sans"/>
                <a:ea typeface="DM Sans"/>
                <a:cs typeface="DM Sans"/>
                <a:sym typeface="DM Sans"/>
              </a:rPr>
              <a:t>search music</a:t>
            </a:r>
            <a:endParaRPr sz="1000">
              <a:solidFill>
                <a:srgbClr val="78909C"/>
              </a:solidFill>
              <a:latin typeface="DM Sans"/>
              <a:ea typeface="DM Sans"/>
              <a:cs typeface="DM Sans"/>
              <a:sym typeface="DM Sans"/>
            </a:endParaRPr>
          </a:p>
        </p:txBody>
      </p:sp>
      <p:pic>
        <p:nvPicPr>
          <p:cNvPr id="692" name="Google Shape;692;p63"/>
          <p:cNvPicPr preferRelativeResize="0"/>
          <p:nvPr/>
        </p:nvPicPr>
        <p:blipFill>
          <a:blip r:embed="rId5">
            <a:alphaModFix/>
          </a:blip>
          <a:stretch>
            <a:fillRect/>
          </a:stretch>
        </p:blipFill>
        <p:spPr>
          <a:xfrm>
            <a:off x="7514150" y="826863"/>
            <a:ext cx="491175" cy="500725"/>
          </a:xfrm>
          <a:prstGeom prst="rect">
            <a:avLst/>
          </a:prstGeom>
          <a:noFill/>
          <a:ln>
            <a:noFill/>
          </a:ln>
          <a:effectLst>
            <a:outerShdw blurRad="57150" dist="19050" dir="5400000" algn="bl" rotWithShape="0">
              <a:srgbClr val="000000">
                <a:alpha val="50000"/>
              </a:srgbClr>
            </a:outerShdw>
          </a:effectLst>
        </p:spPr>
      </p:pic>
      <p:pic>
        <p:nvPicPr>
          <p:cNvPr id="693" name="Google Shape;693;p63"/>
          <p:cNvPicPr preferRelativeResize="0"/>
          <p:nvPr/>
        </p:nvPicPr>
        <p:blipFill>
          <a:blip r:embed="rId6">
            <a:alphaModFix/>
          </a:blip>
          <a:stretch>
            <a:fillRect/>
          </a:stretch>
        </p:blipFill>
        <p:spPr>
          <a:xfrm>
            <a:off x="8311201" y="1845251"/>
            <a:ext cx="176100" cy="179524"/>
          </a:xfrm>
          <a:prstGeom prst="rect">
            <a:avLst/>
          </a:prstGeom>
          <a:noFill/>
          <a:ln>
            <a:noFill/>
          </a:ln>
        </p:spPr>
      </p:pic>
      <p:sp>
        <p:nvSpPr>
          <p:cNvPr id="694" name="Google Shape;694;p63"/>
          <p:cNvSpPr/>
          <p:nvPr/>
        </p:nvSpPr>
        <p:spPr>
          <a:xfrm>
            <a:off x="6922437" y="2320450"/>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Country</a:t>
            </a:r>
            <a:endParaRPr sz="900">
              <a:solidFill>
                <a:srgbClr val="FFFFFF"/>
              </a:solidFill>
              <a:latin typeface="DM Sans Medium"/>
              <a:ea typeface="DM Sans Medium"/>
              <a:cs typeface="DM Sans Medium"/>
              <a:sym typeface="DM Sans Medium"/>
            </a:endParaRPr>
          </a:p>
        </p:txBody>
      </p:sp>
      <p:sp>
        <p:nvSpPr>
          <p:cNvPr id="695" name="Google Shape;695;p63"/>
          <p:cNvSpPr/>
          <p:nvPr/>
        </p:nvSpPr>
        <p:spPr>
          <a:xfrm>
            <a:off x="7822653" y="2320462"/>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Metal</a:t>
            </a:r>
            <a:endParaRPr sz="900">
              <a:solidFill>
                <a:srgbClr val="FFFFFF"/>
              </a:solidFill>
              <a:latin typeface="DM Sans Medium"/>
              <a:ea typeface="DM Sans Medium"/>
              <a:cs typeface="DM Sans Medium"/>
              <a:sym typeface="DM Sans Medium"/>
            </a:endParaRPr>
          </a:p>
        </p:txBody>
      </p:sp>
      <p:sp>
        <p:nvSpPr>
          <p:cNvPr id="696" name="Google Shape;696;p63"/>
          <p:cNvSpPr/>
          <p:nvPr/>
        </p:nvSpPr>
        <p:spPr>
          <a:xfrm>
            <a:off x="6922425" y="2969177"/>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Pop Rock</a:t>
            </a:r>
            <a:endParaRPr sz="900">
              <a:solidFill>
                <a:srgbClr val="FFFFFF"/>
              </a:solidFill>
              <a:latin typeface="DM Sans Medium"/>
              <a:ea typeface="DM Sans Medium"/>
              <a:cs typeface="DM Sans Medium"/>
              <a:sym typeface="DM Sans Medium"/>
            </a:endParaRPr>
          </a:p>
        </p:txBody>
      </p:sp>
      <p:sp>
        <p:nvSpPr>
          <p:cNvPr id="697" name="Google Shape;697;p63"/>
          <p:cNvSpPr/>
          <p:nvPr/>
        </p:nvSpPr>
        <p:spPr>
          <a:xfrm>
            <a:off x="7822640" y="2969189"/>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Hip-hop</a:t>
            </a:r>
            <a:endParaRPr sz="900">
              <a:solidFill>
                <a:srgbClr val="FFFFFF"/>
              </a:solidFill>
              <a:latin typeface="DM Sans Medium"/>
              <a:ea typeface="DM Sans Medium"/>
              <a:cs typeface="DM Sans Medium"/>
              <a:sym typeface="DM Sans Medium"/>
            </a:endParaRPr>
          </a:p>
        </p:txBody>
      </p:sp>
      <p:sp>
        <p:nvSpPr>
          <p:cNvPr id="698" name="Google Shape;698;p63"/>
          <p:cNvSpPr/>
          <p:nvPr/>
        </p:nvSpPr>
        <p:spPr>
          <a:xfrm>
            <a:off x="6920375" y="3617941"/>
            <a:ext cx="776400" cy="487200"/>
          </a:xfrm>
          <a:prstGeom prst="roundRect">
            <a:avLst>
              <a:gd name="adj" fmla="val 16667"/>
            </a:avLst>
          </a:prstGeom>
          <a:solidFill>
            <a:srgbClr val="E5147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DM Sans"/>
                <a:ea typeface="DM Sans"/>
                <a:cs typeface="DM Sans"/>
                <a:sym typeface="DM Sans"/>
              </a:rPr>
              <a:t>Podcast</a:t>
            </a:r>
            <a:endParaRPr sz="800" b="1">
              <a:solidFill>
                <a:srgbClr val="FFFFFF"/>
              </a:solidFill>
              <a:latin typeface="DM Sans"/>
              <a:ea typeface="DM Sans"/>
              <a:cs typeface="DM Sans"/>
              <a:sym typeface="DM Sans"/>
            </a:endParaRPr>
          </a:p>
        </p:txBody>
      </p:sp>
      <p:sp>
        <p:nvSpPr>
          <p:cNvPr id="699" name="Google Shape;699;p63"/>
          <p:cNvSpPr/>
          <p:nvPr/>
        </p:nvSpPr>
        <p:spPr>
          <a:xfrm>
            <a:off x="7820590" y="3617953"/>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DM Sans Medium"/>
                <a:ea typeface="DM Sans Medium"/>
                <a:cs typeface="DM Sans Medium"/>
                <a:sym typeface="DM Sans Medium"/>
              </a:rPr>
              <a:t>Indie Rock</a:t>
            </a:r>
            <a:endParaRPr sz="800">
              <a:solidFill>
                <a:srgbClr val="FFFFFF"/>
              </a:solidFill>
              <a:latin typeface="DM Sans Medium"/>
              <a:ea typeface="DM Sans Medium"/>
              <a:cs typeface="DM Sans Medium"/>
              <a:sym typeface="DM Sans Medium"/>
            </a:endParaRPr>
          </a:p>
        </p:txBody>
      </p:sp>
      <p:sp>
        <p:nvSpPr>
          <p:cNvPr id="700" name="Google Shape;700;p63"/>
          <p:cNvSpPr txBox="1"/>
          <p:nvPr/>
        </p:nvSpPr>
        <p:spPr>
          <a:xfrm>
            <a:off x="6693225" y="4085725"/>
            <a:ext cx="21330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DM Sans Medium"/>
                <a:ea typeface="DM Sans Medium"/>
                <a:cs typeface="DM Sans Medium"/>
                <a:sym typeface="DM Sans Medium"/>
              </a:rPr>
              <a:t>Advanced Settings</a:t>
            </a:r>
            <a:endParaRPr sz="600" i="1">
              <a:latin typeface="DM Sans Medium"/>
              <a:ea typeface="DM Sans Medium"/>
              <a:cs typeface="DM Sans Medium"/>
              <a:sym typeface="DM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our role in implementing </a:t>
            </a:r>
            <a:br>
              <a:rPr lang="en"/>
            </a:br>
            <a:r>
              <a:rPr lang="en"/>
              <a:t>these features?</a:t>
            </a:r>
            <a:endParaRPr/>
          </a:p>
        </p:txBody>
      </p:sp>
      <p:sp>
        <p:nvSpPr>
          <p:cNvPr id="706" name="Google Shape;706;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Role in App Design</a:t>
            </a:r>
            <a:endParaRPr>
              <a:solidFill>
                <a:schemeClr val="dk1"/>
              </a:solidFill>
            </a:endParaRPr>
          </a:p>
          <a:p>
            <a:pPr marL="0" lvl="0" indent="0" algn="l" rtl="0">
              <a:spcBef>
                <a:spcPts val="0"/>
              </a:spcBef>
              <a:spcAft>
                <a:spcPts val="0"/>
              </a:spcAft>
              <a:buNone/>
            </a:pPr>
            <a:endParaRPr/>
          </a:p>
        </p:txBody>
      </p:sp>
      <p:sp>
        <p:nvSpPr>
          <p:cNvPr id="712" name="Google Shape;712;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13" name="Google Shape;713;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are not graphic designers, but as web developers, it is our job to build a user interface that is usable and visually appealing to the app’s target audience. </a:t>
            </a:r>
            <a:br>
              <a:rPr lang="en"/>
            </a:br>
            <a:r>
              <a:rPr lang="en"/>
              <a:t>It is also our job to make sure the application does the following:</a:t>
            </a:r>
            <a:endParaRPr/>
          </a:p>
        </p:txBody>
      </p:sp>
      <p:sp>
        <p:nvSpPr>
          <p:cNvPr id="714" name="Google Shape;714;p65"/>
          <p:cNvSpPr/>
          <p:nvPr/>
        </p:nvSpPr>
        <p:spPr>
          <a:xfrm>
            <a:off x="1352550" y="18360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Follows accessibility standards</a:t>
            </a:r>
            <a:endParaRPr sz="1900">
              <a:solidFill>
                <a:schemeClr val="dk1"/>
              </a:solidFill>
              <a:latin typeface="Roboto"/>
              <a:ea typeface="Roboto"/>
              <a:cs typeface="Roboto"/>
              <a:sym typeface="Roboto"/>
            </a:endParaRPr>
          </a:p>
        </p:txBody>
      </p:sp>
      <p:grpSp>
        <p:nvGrpSpPr>
          <p:cNvPr id="715" name="Google Shape;715;p65"/>
          <p:cNvGrpSpPr/>
          <p:nvPr/>
        </p:nvGrpSpPr>
        <p:grpSpPr>
          <a:xfrm>
            <a:off x="457200" y="1836013"/>
            <a:ext cx="776889" cy="621300"/>
            <a:chOff x="457200" y="1378813"/>
            <a:chExt cx="776889" cy="621300"/>
          </a:xfrm>
        </p:grpSpPr>
        <p:sp>
          <p:nvSpPr>
            <p:cNvPr id="716" name="Google Shape;716;p6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717" name="Google Shape;717;p6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65"/>
          <p:cNvGrpSpPr/>
          <p:nvPr/>
        </p:nvGrpSpPr>
        <p:grpSpPr>
          <a:xfrm>
            <a:off x="457200" y="2685925"/>
            <a:ext cx="776889" cy="621300"/>
            <a:chOff x="457200" y="1378813"/>
            <a:chExt cx="776889" cy="621300"/>
          </a:xfrm>
        </p:grpSpPr>
        <p:sp>
          <p:nvSpPr>
            <p:cNvPr id="719" name="Google Shape;719;p6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720" name="Google Shape;720;p6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65"/>
          <p:cNvGrpSpPr/>
          <p:nvPr/>
        </p:nvGrpSpPr>
        <p:grpSpPr>
          <a:xfrm>
            <a:off x="457200" y="3531050"/>
            <a:ext cx="776889" cy="621300"/>
            <a:chOff x="457200" y="1378813"/>
            <a:chExt cx="776889" cy="621300"/>
          </a:xfrm>
        </p:grpSpPr>
        <p:sp>
          <p:nvSpPr>
            <p:cNvPr id="722" name="Google Shape;722;p6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723" name="Google Shape;723;p6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65"/>
          <p:cNvSpPr/>
          <p:nvPr/>
        </p:nvSpPr>
        <p:spPr>
          <a:xfrm>
            <a:off x="1352550" y="26883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Performs well on both mobile and desktop devices</a:t>
            </a:r>
            <a:endParaRPr sz="1900">
              <a:solidFill>
                <a:schemeClr val="dk1"/>
              </a:solidFill>
              <a:latin typeface="Roboto"/>
              <a:ea typeface="Roboto"/>
              <a:cs typeface="Roboto"/>
              <a:sym typeface="Roboto"/>
            </a:endParaRPr>
          </a:p>
        </p:txBody>
      </p:sp>
      <p:sp>
        <p:nvSpPr>
          <p:cNvPr id="725" name="Google Shape;725;p65"/>
          <p:cNvSpPr/>
          <p:nvPr/>
        </p:nvSpPr>
        <p:spPr>
          <a:xfrm>
            <a:off x="1352550" y="35310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Is easy to maintain</a:t>
            </a:r>
            <a:endParaRPr sz="19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Clr>
                <a:schemeClr val="dk1"/>
              </a:buClr>
              <a:buSzPts val="1100"/>
              <a:buFont typeface="Arial"/>
              <a:buNone/>
            </a:pPr>
            <a:r>
              <a:rPr lang="en"/>
              <a:t>Can we build well-designed apps with CSS?</a:t>
            </a:r>
            <a:endParaRPr/>
          </a:p>
          <a:p>
            <a:pPr marL="0" lvl="0" indent="0" algn="ctr" rtl="0">
              <a:spcBef>
                <a:spcPts val="0"/>
              </a:spcBef>
              <a:spcAft>
                <a:spcPts val="0"/>
              </a:spcAft>
              <a:buNone/>
            </a:pPr>
            <a:endParaRPr/>
          </a:p>
        </p:txBody>
      </p:sp>
      <p:sp>
        <p:nvSpPr>
          <p:cNvPr id="731" name="Google Shape;731;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Yes, We Can!</a:t>
            </a:r>
            <a:endParaRPr>
              <a:solidFill>
                <a:schemeClr val="dk1"/>
              </a:solidFill>
            </a:endParaRPr>
          </a:p>
          <a:p>
            <a:pPr marL="0" lvl="0" indent="0" algn="l" rtl="0">
              <a:spcBef>
                <a:spcPts val="0"/>
              </a:spcBef>
              <a:spcAft>
                <a:spcPts val="0"/>
              </a:spcAft>
              <a:buNone/>
            </a:pPr>
            <a:endParaRPr/>
          </a:p>
        </p:txBody>
      </p:sp>
      <p:sp>
        <p:nvSpPr>
          <p:cNvPr id="737" name="Google Shape;737;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38" name="Google Shape;738;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Browsers are constantly adding support for more CSS-based tools that we can use, including the following: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39" name="Google Shape;739;p67"/>
          <p:cNvSpPr/>
          <p:nvPr/>
        </p:nvSpPr>
        <p:spPr>
          <a:xfrm>
            <a:off x="1356256" y="14335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txBox="1">
            <a:spLocks noGrp="1"/>
          </p:cNvSpPr>
          <p:nvPr>
            <p:ph type="subTitle" idx="1"/>
          </p:nvPr>
        </p:nvSpPr>
        <p:spPr>
          <a:xfrm>
            <a:off x="-6175" y="14527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Flexbox and grid for responsive layouts </a:t>
            </a:r>
            <a:endParaRPr sz="1800">
              <a:latin typeface="Roboto"/>
              <a:ea typeface="Roboto"/>
              <a:cs typeface="Roboto"/>
              <a:sym typeface="Roboto"/>
            </a:endParaRPr>
          </a:p>
        </p:txBody>
      </p:sp>
      <p:sp>
        <p:nvSpPr>
          <p:cNvPr id="741" name="Google Shape;741;p67"/>
          <p:cNvSpPr/>
          <p:nvPr/>
        </p:nvSpPr>
        <p:spPr>
          <a:xfrm>
            <a:off x="1346350" y="21358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7"/>
          <p:cNvSpPr/>
          <p:nvPr/>
        </p:nvSpPr>
        <p:spPr>
          <a:xfrm>
            <a:off x="1346350" y="28261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7"/>
          <p:cNvSpPr/>
          <p:nvPr/>
        </p:nvSpPr>
        <p:spPr>
          <a:xfrm>
            <a:off x="1346350" y="35188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txBox="1">
            <a:spLocks noGrp="1"/>
          </p:cNvSpPr>
          <p:nvPr>
            <p:ph type="subTitle" idx="2"/>
          </p:nvPr>
        </p:nvSpPr>
        <p:spPr>
          <a:xfrm>
            <a:off x="-18375" y="21382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Transitions for animating the user interface</a:t>
            </a:r>
            <a:endParaRPr sz="1800">
              <a:latin typeface="Roboto"/>
              <a:ea typeface="Roboto"/>
              <a:cs typeface="Roboto"/>
              <a:sym typeface="Roboto"/>
            </a:endParaRPr>
          </a:p>
        </p:txBody>
      </p:sp>
      <p:sp>
        <p:nvSpPr>
          <p:cNvPr id="745" name="Google Shape;745;p67"/>
          <p:cNvSpPr txBox="1">
            <a:spLocks noGrp="1"/>
          </p:cNvSpPr>
          <p:nvPr>
            <p:ph type="subTitle" idx="3"/>
          </p:nvPr>
        </p:nvSpPr>
        <p:spPr>
          <a:xfrm>
            <a:off x="-6100" y="28285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New units of size for developers to use</a:t>
            </a:r>
            <a:endParaRPr sz="1800">
              <a:latin typeface="Roboto"/>
              <a:ea typeface="Roboto"/>
              <a:cs typeface="Roboto"/>
              <a:sym typeface="Roboto"/>
            </a:endParaRPr>
          </a:p>
        </p:txBody>
      </p:sp>
      <p:sp>
        <p:nvSpPr>
          <p:cNvPr id="746" name="Google Shape;746;p67"/>
          <p:cNvSpPr txBox="1">
            <a:spLocks noGrp="1"/>
          </p:cNvSpPr>
          <p:nvPr>
            <p:ph type="subTitle" idx="4"/>
          </p:nvPr>
        </p:nvSpPr>
        <p:spPr>
          <a:xfrm>
            <a:off x="-18500" y="3518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Image color filtering</a:t>
            </a:r>
            <a:endParaRPr sz="1800">
              <a:latin typeface="Roboto"/>
              <a:ea typeface="Roboto"/>
              <a:cs typeface="Roboto"/>
              <a:sym typeface="Roboto"/>
            </a:endParaRPr>
          </a:p>
        </p:txBody>
      </p:sp>
      <p:sp>
        <p:nvSpPr>
          <p:cNvPr id="747" name="Google Shape;747;p67"/>
          <p:cNvSpPr/>
          <p:nvPr/>
        </p:nvSpPr>
        <p:spPr>
          <a:xfrm>
            <a:off x="1358650" y="42116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p:cNvSpPr txBox="1">
            <a:spLocks noGrp="1"/>
          </p:cNvSpPr>
          <p:nvPr>
            <p:ph type="subTitle" idx="5"/>
          </p:nvPr>
        </p:nvSpPr>
        <p:spPr>
          <a:xfrm>
            <a:off x="-6200" y="42116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And more!</a:t>
            </a:r>
            <a:endParaRPr sz="1800">
              <a:latin typeface="Roboto"/>
              <a:ea typeface="Roboto"/>
              <a:cs typeface="Roboto"/>
              <a:sym typeface="Roboto"/>
            </a:endParaRPr>
          </a:p>
        </p:txBody>
      </p:sp>
      <p:sp>
        <p:nvSpPr>
          <p:cNvPr id="749" name="Google Shape;749;p67"/>
          <p:cNvSpPr/>
          <p:nvPr/>
        </p:nvSpPr>
        <p:spPr>
          <a:xfrm>
            <a:off x="444483" y="1491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0" name="Google Shape;750;p67"/>
          <p:cNvSpPr/>
          <p:nvPr/>
        </p:nvSpPr>
        <p:spPr>
          <a:xfrm rot="10800000" flipH="1">
            <a:off x="444483" y="1769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1" name="Google Shape;751;p67"/>
          <p:cNvSpPr/>
          <p:nvPr/>
        </p:nvSpPr>
        <p:spPr>
          <a:xfrm>
            <a:off x="444483" y="21762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2" name="Google Shape;752;p67"/>
          <p:cNvSpPr/>
          <p:nvPr/>
        </p:nvSpPr>
        <p:spPr>
          <a:xfrm rot="10800000" flipH="1">
            <a:off x="444483" y="24548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3" name="Google Shape;753;p67"/>
          <p:cNvSpPr/>
          <p:nvPr/>
        </p:nvSpPr>
        <p:spPr>
          <a:xfrm>
            <a:off x="444483" y="28921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4" name="Google Shape;754;p67"/>
          <p:cNvSpPr/>
          <p:nvPr/>
        </p:nvSpPr>
        <p:spPr>
          <a:xfrm rot="10800000" flipH="1">
            <a:off x="444483" y="31707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5" name="Google Shape;755;p67"/>
          <p:cNvSpPr/>
          <p:nvPr/>
        </p:nvSpPr>
        <p:spPr>
          <a:xfrm>
            <a:off x="444483" y="35758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6" name="Google Shape;756;p67"/>
          <p:cNvSpPr/>
          <p:nvPr/>
        </p:nvSpPr>
        <p:spPr>
          <a:xfrm rot="10800000" flipH="1">
            <a:off x="444483" y="38544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7" name="Google Shape;757;p67"/>
          <p:cNvSpPr/>
          <p:nvPr/>
        </p:nvSpPr>
        <p:spPr>
          <a:xfrm>
            <a:off x="444483" y="42595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8" name="Google Shape;758;p67"/>
          <p:cNvSpPr/>
          <p:nvPr/>
        </p:nvSpPr>
        <p:spPr>
          <a:xfrm rot="10800000" flipH="1">
            <a:off x="444483" y="45381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352</Words>
  <Application>Microsoft Office PowerPoint</Application>
  <PresentationFormat>On-screen Show (16:9)</PresentationFormat>
  <Paragraphs>59</Paragraphs>
  <Slides>13</Slides>
  <Notes>13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vt:i4>
      </vt:variant>
    </vt:vector>
  </HeadingPairs>
  <TitlesOfParts>
    <vt:vector size="28" baseType="lpstr">
      <vt:lpstr>DM Sans</vt:lpstr>
      <vt:lpstr>Roboto Light</vt:lpstr>
      <vt:lpstr>Oswald Medium</vt:lpstr>
      <vt:lpstr>Oswald Light</vt:lpstr>
      <vt:lpstr>DM Sans Medium</vt:lpstr>
      <vt:lpstr>Inconsolata</vt:lpstr>
      <vt:lpstr>Pacifico</vt:lpstr>
      <vt:lpstr>Roboto Thin</vt:lpstr>
      <vt:lpstr>Oswald</vt:lpstr>
      <vt:lpstr>Roboto</vt:lpstr>
      <vt:lpstr>Roboto Medium</vt:lpstr>
      <vt:lpstr>Arial</vt:lpstr>
      <vt:lpstr>Caveat</vt:lpstr>
      <vt:lpstr>Simple Light</vt:lpstr>
      <vt:lpstr>Unbranded</vt:lpstr>
      <vt:lpstr>Advanced CSS</vt:lpstr>
      <vt:lpstr>Why do we use CSS?</vt:lpstr>
      <vt:lpstr>Why We Use CSS </vt:lpstr>
      <vt:lpstr>What are some features of  a well-designed app? </vt:lpstr>
      <vt:lpstr>Features of Well-Designed Apps </vt:lpstr>
      <vt:lpstr>What is our role in implementing  these features?</vt:lpstr>
      <vt:lpstr>Our Role in App Design </vt:lpstr>
      <vt:lpstr>Can we build well-designed apps with CSS? </vt:lpstr>
      <vt:lpstr>Yes, We Can! </vt:lpstr>
      <vt:lpstr>How can we learn to build these features?</vt:lpstr>
      <vt:lpstr>How to Learn CSS </vt:lpstr>
      <vt:lpstr>The best way to build CSS knowledge is to build apps and experiment with what does or doesn’t work!</vt:lpstr>
      <vt:lpstr>How to Learn CSS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CSS</dc:title>
  <cp:lastModifiedBy>Benjamin Machock</cp:lastModifiedBy>
  <cp:revision>2</cp:revision>
  <dcterms:modified xsi:type="dcterms:W3CDTF">2022-05-01T15:38:14Z</dcterms:modified>
</cp:coreProperties>
</file>